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97" r:id="rId3"/>
    <p:sldId id="302" r:id="rId4"/>
    <p:sldId id="301" r:id="rId5"/>
    <p:sldId id="299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6FFFF"/>
    <a:srgbClr val="FFCC66"/>
    <a:srgbClr val="DA00DA"/>
    <a:srgbClr val="FF6600"/>
    <a:srgbClr val="6666FF"/>
    <a:srgbClr val="9966FF"/>
    <a:srgbClr val="CC66FF"/>
    <a:srgbClr val="CC99FF"/>
    <a:srgbClr val="FF99FF"/>
    <a:srgbClr val="5FF3F7"/>
  </p:clrMru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Style foncé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75DCB02-9BB8-47FD-8907-85C794F793BA}" styleName="Style à thème 1 - Accentuation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5884" autoAdjust="0"/>
  </p:normalViewPr>
  <p:slideViewPr>
    <p:cSldViewPr>
      <p:cViewPr>
        <p:scale>
          <a:sx n="100" d="100"/>
          <a:sy n="100" d="100"/>
        </p:scale>
        <p:origin x="-802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0" y="154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fr-FR"/>
          </a:p>
        </p:txBody>
      </p:sp>
      <p:sp>
        <p:nvSpPr>
          <p:cNvPr id="3" name="Espace réservé de la date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1FA76AAF-D6C4-4705-A240-B4497EB4A363}" type="datetime1">
              <a:rPr lang="fr-FR"/>
              <a:pPr lvl="0"/>
              <a:t>21/10/2021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Espace réservé des commentaires 4"/>
          <p:cNvSpPr txBox="1"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4088D03E-0376-41D8-B254-9CA207D77325}" type="slidenum">
              <a:rPr/>
              <a:pPr lvl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fr-FR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fr-FR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fr-FR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fr-FR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fr-FR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D640F9E-5B22-48CB-B4A0-DFA05E109E25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</a:t>
            </a:fld>
            <a:endParaRPr lang="fr-FR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FC6C873-B924-423C-8C0C-4B8A0CEB970F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</a:t>
            </a:fld>
            <a:endParaRPr lang="fr-FR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FC6C873-B924-423C-8C0C-4B8A0CEB970F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3</a:t>
            </a:fld>
            <a:endParaRPr lang="fr-FR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FC6C873-B924-423C-8C0C-4B8A0CEB970F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</a:t>
            </a:fld>
            <a:endParaRPr lang="fr-FR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FC6C873-B924-423C-8C0C-4B8A0CEB970F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</a:t>
            </a:fld>
            <a:endParaRPr lang="fr-FR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CB5114A-A382-41AF-9BA4-B6A44722934E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1C71EA-4376-429F-A7E1-C34431D6D4BE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7F39FB-EA39-4704-847D-01D69174AD98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6" name="Espace réservé du pied de pag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8D9D91-0C72-42C0-BDED-492C9F4588F6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8" name="Espace réservé du pied de page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Espace réservé du numéro de diapositive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D063B5-A90A-4088-AAC6-4C2861163E76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4" name="Espace réservé du pied de page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Espace réservé du numéro de diapositive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2831E78-28BC-4AF1-A6E0-63AA97704E2B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3" name="Espace réservé du pied de page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Espace réservé du numéro de diapositive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C6D174-A042-42F6-B123-CA72D985A6B6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6" name="Espace réservé du pied de pag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220DDB-5283-42FF-8D12-2EFE9ABE8C4D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fr-FR"/>
          </a:p>
        </p:txBody>
      </p:sp>
      <p:sp>
        <p:nvSpPr>
          <p:cNvPr id="4" name="Espace réservé du texte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6" name="Espace réservé du pied de pag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66C500-E8BA-4C13-9761-5A8E7F6D3AE2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D7F83E1-2320-427C-B11C-B4C96BD99027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A40652-0353-4EEE-83DF-31A5D3A5C758}" type="slidenum">
              <a:rPr/>
              <a:pPr lvl="0"/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CBF"/>
            </a:gs>
            <a:gs pos="100000">
              <a:srgbClr val="000099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r>
              <a:rPr lang="fr-FR"/>
              <a:t>17/12/2020</a:t>
            </a:r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80E0C4EC-1589-44BA-BB8B-CC93E98FECCC}" type="slidenum">
              <a:rPr/>
              <a:pPr lvl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fr-FR" sz="44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fr-FR" sz="32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fr-FR" sz="28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fr-FR" sz="24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fr-FR" sz="20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fr-FR" sz="20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heavens-above.com/passdetails.aspx?lat=0&amp;lng=0&amp;loc=Unspecified&amp;alt=0&amp;tz=GMT&amp;satid=25544&amp;mjd=59531.7913790788&amp;type=V" TargetMode="External"/><Relationship Id="rId13" Type="http://schemas.openxmlformats.org/officeDocument/2006/relationships/hyperlink" Target="https://www.heavens-above.com/passdetails.aspx?lat=0&amp;lng=0&amp;loc=Unspecified&amp;alt=0&amp;tz=GMT&amp;satid=25544&amp;mjd=59536.147314771&amp;type=V" TargetMode="External"/><Relationship Id="rId3" Type="http://schemas.openxmlformats.org/officeDocument/2006/relationships/hyperlink" Target="https://www.heavens-above.com/passdetails.aspx?lat=0&amp;lng=0&amp;loc=Unspecified&amp;alt=0&amp;tz=GMT&amp;satid=25544&amp;mjd=59526.8171554469&amp;type=V" TargetMode="External"/><Relationship Id="rId7" Type="http://schemas.openxmlformats.org/officeDocument/2006/relationships/hyperlink" Target="https://www.heavens-above.com/passdetails.aspx?lat=0&amp;lng=0&amp;loc=Unspecified&amp;alt=0&amp;tz=GMT&amp;satid=25544&amp;mjd=59530.7566053016&amp;type=V" TargetMode="External"/><Relationship Id="rId12" Type="http://schemas.openxmlformats.org/officeDocument/2006/relationships/hyperlink" Target="https://www.heavens-above.com/passdetails.aspx?lat=0&amp;lng=0&amp;loc=Unspecified&amp;alt=0&amp;tz=GMT&amp;satid=25544&amp;mjd=59535.1782556644&amp;type=V" TargetMode="External"/><Relationship Id="rId2" Type="http://schemas.openxmlformats.org/officeDocument/2006/relationships/notesSlide" Target="../notesSlides/notesSlide2.xml"/><Relationship Id="rId16" Type="http://schemas.openxmlformats.org/officeDocument/2006/relationships/hyperlink" Target="https://www.heavens-above.com/passdetails.aspx?lat=0&amp;lng=0&amp;loc=Unspecified&amp;alt=0&amp;tz=GMT&amp;satid=25544&amp;mjd=59538.1507932196&amp;type=V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heavens-above.com/passdetails.aspx?lat=0&amp;lng=0&amp;loc=Unspecified&amp;alt=0&amp;tz=GMT&amp;satid=25544&amp;mjd=59529.7889646818&amp;type=V" TargetMode="External"/><Relationship Id="rId11" Type="http://schemas.openxmlformats.org/officeDocument/2006/relationships/hyperlink" Target="https://www.heavens-above.com/passdetails.aspx?lat=0&amp;lng=0&amp;loc=Unspecified&amp;alt=0&amp;tz=GMT&amp;satid=25544&amp;mjd=59534.2105376108&amp;type=V" TargetMode="External"/><Relationship Id="rId5" Type="http://schemas.openxmlformats.org/officeDocument/2006/relationships/hyperlink" Target="https://www.heavens-above.com/passdetails.aspx?lat=0&amp;lng=0&amp;loc=Unspecified&amp;alt=0&amp;tz=GMT&amp;satid=25544&amp;mjd=59528.8204775484&amp;type=V" TargetMode="External"/><Relationship Id="rId15" Type="http://schemas.openxmlformats.org/officeDocument/2006/relationships/hyperlink" Target="https://www.heavens-above.com/passdetails.aspx?lat=0&amp;lng=0&amp;loc=Unspecified&amp;alt=0&amp;tz=GMT&amp;satid=25544&amp;mjd=59537.1813907828&amp;type=V" TargetMode="External"/><Relationship Id="rId10" Type="http://schemas.openxmlformats.org/officeDocument/2006/relationships/hyperlink" Target="https://www.heavens-above.com/passdetails.aspx?lat=0&amp;lng=0&amp;loc=Unspecified&amp;alt=0&amp;tz=GMT&amp;satid=25544&amp;mjd=59532.7590266492&amp;type=V" TargetMode="External"/><Relationship Id="rId4" Type="http://schemas.openxmlformats.org/officeDocument/2006/relationships/hyperlink" Target="https://www.heavens-above.com/passdetails.aspx?lat=0&amp;lng=0&amp;loc=Unspecified&amp;alt=0&amp;tz=GMT&amp;satid=25544&amp;mjd=59527.7864729438&amp;type=V" TargetMode="External"/><Relationship Id="rId9" Type="http://schemas.openxmlformats.org/officeDocument/2006/relationships/hyperlink" Target="https://www.heavens-above.com/passdetails.aspx?lat=0&amp;lng=0&amp;loc=Unspecified&amp;alt=0&amp;tz=GMT&amp;satid=25544&amp;mjd=59532.2080573194&amp;type=V" TargetMode="External"/><Relationship Id="rId14" Type="http://schemas.openxmlformats.org/officeDocument/2006/relationships/hyperlink" Target="https://www.heavens-above.com/passdetails.aspx?lat=0&amp;lng=0&amp;loc=Unspecified&amp;alt=0&amp;tz=GMT&amp;satid=25544&amp;mjd=59536.2131012863&amp;type=V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trofiles.net/calendrier/2021/novembre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astrofiles.net/calendrier/2021/novembre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 txBox="1">
            <a:spLocks noGrp="1"/>
          </p:cNvSpPr>
          <p:nvPr>
            <p:ph type="ctrTitle"/>
          </p:nvPr>
        </p:nvSpPr>
        <p:spPr>
          <a:xfrm>
            <a:off x="2195736" y="2276872"/>
            <a:ext cx="4608512" cy="1368152"/>
          </a:xfrm>
        </p:spPr>
        <p:txBody>
          <a:bodyPr/>
          <a:lstStyle/>
          <a:p>
            <a:pPr lvl="0"/>
            <a:r>
              <a:rPr lang="fr-FR" dirty="0" smtClean="0">
                <a:solidFill>
                  <a:srgbClr val="FF9966"/>
                </a:solidFill>
                <a:latin typeface="Gabriola" pitchFamily="82"/>
                <a:cs typeface="Calibri" pitchFamily="34"/>
              </a:rPr>
              <a:t>Ephémérides </a:t>
            </a:r>
            <a:br>
              <a:rPr lang="fr-FR" dirty="0" smtClean="0">
                <a:solidFill>
                  <a:srgbClr val="FF9966"/>
                </a:solidFill>
                <a:latin typeface="Gabriola" pitchFamily="82"/>
                <a:cs typeface="Calibri" pitchFamily="34"/>
              </a:rPr>
            </a:br>
            <a:r>
              <a:rPr lang="fr-FR" dirty="0" smtClean="0">
                <a:solidFill>
                  <a:srgbClr val="FF9966"/>
                </a:solidFill>
                <a:latin typeface="Gabriola" pitchFamily="82"/>
                <a:cs typeface="Calibri" pitchFamily="34"/>
              </a:rPr>
              <a:t>novembre 2021</a:t>
            </a:r>
            <a:endParaRPr lang="fr-FR" dirty="0">
              <a:solidFill>
                <a:srgbClr val="FF9966"/>
              </a:solidFill>
              <a:latin typeface="Gabriola" pitchFamily="82"/>
              <a:cs typeface="Calibri" pitchFamily="34"/>
            </a:endParaRPr>
          </a:p>
        </p:txBody>
      </p:sp>
      <p:sp>
        <p:nvSpPr>
          <p:cNvPr id="5" name="AutoShape 2" descr="RawPedia"/>
          <p:cNvSpPr/>
          <p:nvPr/>
        </p:nvSpPr>
        <p:spPr>
          <a:xfrm>
            <a:off x="155576" y="-144466"/>
            <a:ext cx="304796" cy="30479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6" name="AutoShape 4" descr="RawPedia"/>
          <p:cNvSpPr/>
          <p:nvPr/>
        </p:nvSpPr>
        <p:spPr>
          <a:xfrm>
            <a:off x="155576" y="-144466"/>
            <a:ext cx="304796" cy="30479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6"/>
          <p:cNvSpPr txBox="1"/>
          <p:nvPr/>
        </p:nvSpPr>
        <p:spPr>
          <a:xfrm>
            <a:off x="3347864" y="404664"/>
            <a:ext cx="2376264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 smtClean="0">
                <a:solidFill>
                  <a:srgbClr val="FF9933"/>
                </a:solidFill>
                <a:uFillTx/>
                <a:latin typeface="Calibri"/>
              </a:rPr>
              <a:t>Passages</a:t>
            </a:r>
            <a:r>
              <a:rPr lang="fr-FR" sz="3200" b="0" i="0" u="none" strike="noStrike" kern="1200" cap="none" spc="0" dirty="0" smtClean="0">
                <a:solidFill>
                  <a:srgbClr val="FF9933"/>
                </a:solidFill>
                <a:uFillTx/>
                <a:latin typeface="Calibri"/>
              </a:rPr>
              <a:t> ISS</a:t>
            </a:r>
            <a:endParaRPr lang="fr-FR" sz="3200" b="0" i="0" u="none" strike="noStrike" kern="1200" cap="none" spc="0" baseline="0" dirty="0">
              <a:solidFill>
                <a:srgbClr val="FF9933"/>
              </a:solidFill>
              <a:uFillTx/>
              <a:latin typeface="Calibri"/>
            </a:endParaRPr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755576" y="1412776"/>
          <a:ext cx="7486077" cy="4225245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600066"/>
                <a:gridCol w="765962"/>
                <a:gridCol w="600066"/>
                <a:gridCol w="600066"/>
                <a:gridCol w="600066"/>
                <a:gridCol w="719455"/>
                <a:gridCol w="600066"/>
                <a:gridCol w="600066"/>
                <a:gridCol w="600066"/>
                <a:gridCol w="600066"/>
                <a:gridCol w="600066"/>
                <a:gridCol w="600066"/>
              </a:tblGrid>
              <a:tr h="325633">
                <a:tc rowSpan="2">
                  <a:txBody>
                    <a:bodyPr/>
                    <a:lstStyle/>
                    <a:p>
                      <a:pPr algn="ctr"/>
                      <a:r>
                        <a:rPr lang="fr-FR" sz="1200" b="1" dirty="0" smtClean="0"/>
                        <a:t>Dates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Luminosité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Début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>
                    <a:solidFill>
                      <a:srgbClr val="66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Culmination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Fin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Type de passage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</a:tr>
              <a:tr h="187638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(</a:t>
                      </a:r>
                      <a:r>
                        <a:rPr lang="fr-FR" sz="1200" b="1" dirty="0" err="1"/>
                        <a:t>mag</a:t>
                      </a:r>
                      <a:r>
                        <a:rPr lang="fr-FR" sz="1200" b="1" dirty="0"/>
                        <a:t>)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Heure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b="1" dirty="0" err="1"/>
                        <a:t>Elev</a:t>
                      </a:r>
                      <a:r>
                        <a:rPr lang="fr-FR" sz="1200" b="1" dirty="0"/>
                        <a:t>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b="1" dirty="0" err="1"/>
                        <a:t>Az</a:t>
                      </a:r>
                      <a:r>
                        <a:rPr lang="fr-FR" sz="1200" b="1" dirty="0"/>
                        <a:t>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Heure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b="1" dirty="0" err="1"/>
                        <a:t>Elev</a:t>
                      </a:r>
                      <a:r>
                        <a:rPr lang="fr-FR" sz="1200" b="1" dirty="0"/>
                        <a:t>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b="1" dirty="0" err="1"/>
                        <a:t>Az</a:t>
                      </a:r>
                      <a:r>
                        <a:rPr lang="fr-FR" sz="1200" b="1" dirty="0"/>
                        <a:t>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Heure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b="1" dirty="0" err="1"/>
                        <a:t>Elev</a:t>
                      </a:r>
                      <a:r>
                        <a:rPr lang="fr-FR" sz="1200" b="1" dirty="0"/>
                        <a:t>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b="1" dirty="0" err="1"/>
                        <a:t>Az</a:t>
                      </a:r>
                      <a:r>
                        <a:rPr lang="fr-FR" sz="1200" b="1" dirty="0"/>
                        <a:t> </a:t>
                      </a: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>
                    <a:solidFill>
                      <a:srgbClr val="6666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68259">
                <a:tc>
                  <a:txBody>
                    <a:bodyPr/>
                    <a:lstStyle/>
                    <a:p>
                      <a:r>
                        <a:rPr lang="fr-FR" sz="1100" dirty="0">
                          <a:hlinkClick r:id="rId3" tooltip="Voir les détails du passage"/>
                        </a:rPr>
                        <a:t>8 nov.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-0,9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19:36:10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10°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SSO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19:36:42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14°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SSO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19:36:42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14°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SSO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visible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 b="1" dirty="0">
                          <a:hlinkClick r:id="rId4" tooltip="Voir les détails du passage"/>
                        </a:rPr>
                        <a:t>9 nov.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-2,1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18:50:08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10°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S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18:52:31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20°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SE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18:52:31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20°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SE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visible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 dirty="0">
                          <a:hlinkClick r:id="rId5" tooltip="Voir les détails du passage"/>
                        </a:rPr>
                        <a:t>10 nov.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-1,2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19:39:48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10°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OSO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19:41:29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21°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O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19:41:29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21°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O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visible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556" marR="30556" marT="15278" marB="15278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 b="1" dirty="0">
                          <a:hlinkClick r:id="rId6" tooltip="Voir les détails du passage"/>
                        </a:rPr>
                        <a:t>11 nov.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-3,4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18:52:44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10°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SO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18:56:06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63°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NO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18:57:27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32°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NNE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visible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 b="1">
                          <a:hlinkClick r:id="rId7" tooltip="Voir les détails du passage"/>
                        </a:rPr>
                        <a:t>12 nov.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-3,4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18:06:11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10°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SSO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18:09:30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51°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SE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18:12:48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10°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NE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visible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 b="1">
                          <a:hlinkClick r:id="rId8" tooltip="Voir les détails du passage"/>
                        </a:rPr>
                        <a:t>13 nov.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-0,8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18:58:19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10°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ONO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18:59:35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12°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NO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19:00:50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10°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NNO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visible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 b="1">
                          <a:hlinkClick r:id="rId9" tooltip="Voir les détails du passage"/>
                        </a:rPr>
                        <a:t>14 nov.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-1,0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04:57:31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10°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NNE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04:59:36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15°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NE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05:01:40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10°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E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visible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 b="1">
                          <a:hlinkClick r:id="rId10" tooltip="Voir les détails du passage"/>
                        </a:rPr>
                        <a:t>14 nov.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-1,5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18:10:11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10°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OSO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18:12:59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24°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NO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18:15:48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10°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N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visible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 b="1">
                          <a:hlinkClick r:id="rId11" tooltip="Voir les détails du passage"/>
                        </a:rPr>
                        <a:t>16 nov.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-3,8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05:00:01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11°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NO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05:03:10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87°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OSO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05:06:32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10°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SE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visible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 b="1">
                          <a:hlinkClick r:id="rId12" tooltip="Voir les détails du passage"/>
                        </a:rPr>
                        <a:t>17 nov.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-2,6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/>
                        <a:t>04:16:05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/>
                        <a:t>34°</a:t>
                      </a:r>
                      <a:endParaRPr lang="fr-FR" sz="1100" b="1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NNE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04:16:41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37°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NE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04:19:49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10°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SE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visible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>
                          <a:hlinkClick r:id="rId13" tooltip="Voir les détails du passage"/>
                        </a:rPr>
                        <a:t>18 nov.</a:t>
                      </a:r>
                      <a:endParaRPr lang="fr-FR" sz="11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/>
                        <a:t>-0,4</a:t>
                      </a:r>
                      <a:endParaRPr lang="fr-FR" sz="11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/>
                        <a:t>03:32:07</a:t>
                      </a:r>
                      <a:endParaRPr lang="fr-FR" sz="11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/>
                        <a:t>12°</a:t>
                      </a:r>
                      <a:endParaRPr lang="fr-FR" sz="11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/>
                        <a:t>E</a:t>
                      </a:r>
                      <a:endParaRPr lang="fr-FR" sz="11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/>
                        <a:t>03:32:07</a:t>
                      </a:r>
                      <a:endParaRPr lang="fr-FR" sz="11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/>
                        <a:t>12°</a:t>
                      </a:r>
                      <a:endParaRPr lang="fr-FR" sz="11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E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03:32:31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10°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E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visible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30556" marR="30556" marT="15278" marB="15278" anchor="ctr"/>
                </a:tc>
              </a:tr>
              <a:tr h="243665">
                <a:tc>
                  <a:txBody>
                    <a:bodyPr/>
                    <a:lstStyle/>
                    <a:p>
                      <a:r>
                        <a:rPr lang="fr-FR" sz="1100" b="1" dirty="0">
                          <a:hlinkClick r:id="rId14" tooltip="Voir les détails du passage"/>
                        </a:rPr>
                        <a:t>18 nov.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-1,7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05:05:12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11°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05:06:51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15°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SO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05:08:48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10°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SSO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/>
                        <a:t>visible</a:t>
                      </a: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30556" marR="30556" marT="15278" marB="15278" anchor="ctr"/>
                </a:tc>
              </a:tr>
              <a:tr h="368801">
                <a:tc>
                  <a:txBody>
                    <a:bodyPr/>
                    <a:lstStyle/>
                    <a:p>
                      <a:r>
                        <a:rPr lang="fr-FR" sz="1100" dirty="0">
                          <a:hlinkClick r:id="rId15" tooltip="Voir les détails du passage"/>
                        </a:rPr>
                        <a:t>19 nov.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-2,3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04:21:12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27°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SSO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04:21:12</a:t>
                      </a:r>
                      <a:endParaRPr lang="fr-FR" sz="1100" b="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27°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SSO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04:23:24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10°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S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visible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368801">
                <a:tc>
                  <a:txBody>
                    <a:bodyPr/>
                    <a:lstStyle/>
                    <a:p>
                      <a:r>
                        <a:rPr lang="fr-FR" sz="1100" dirty="0">
                          <a:hlinkClick r:id="rId16" tooltip="Voir les détails du passage"/>
                        </a:rPr>
                        <a:t>20 nov.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-0,5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03:37:08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11°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SSE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03:37:08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11°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SSE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03:37:19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10°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SSE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fr-FR" sz="1100" dirty="0"/>
                        <a:t>visible</a:t>
                      </a:r>
                      <a:endParaRPr lang="fr-FR" sz="11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6"/>
          <p:cNvSpPr txBox="1"/>
          <p:nvPr/>
        </p:nvSpPr>
        <p:spPr>
          <a:xfrm>
            <a:off x="1835696" y="332656"/>
            <a:ext cx="4176464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dirty="0" smtClean="0">
                <a:solidFill>
                  <a:srgbClr val="FF9933"/>
                </a:solidFill>
                <a:latin typeface="Calibri"/>
              </a:rPr>
              <a:t>Evénements</a:t>
            </a:r>
            <a:endParaRPr lang="fr-FR" sz="3200" b="0" i="0" u="none" strike="noStrike" kern="1200" cap="none" spc="0" baseline="0" dirty="0">
              <a:solidFill>
                <a:srgbClr val="FF9933"/>
              </a:solidFill>
              <a:uFillTx/>
              <a:latin typeface="Calibri"/>
            </a:endParaRPr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827584" y="1124745"/>
          <a:ext cx="7488831" cy="4719166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1009730"/>
                <a:gridCol w="589009"/>
                <a:gridCol w="5890092"/>
              </a:tblGrid>
              <a:tr h="276176">
                <a:tc>
                  <a:txBody>
                    <a:bodyPr/>
                    <a:lstStyle/>
                    <a:p>
                      <a:pPr algn="ctr"/>
                      <a:r>
                        <a:rPr lang="fr-FR" sz="1200" dirty="0" smtClean="0"/>
                        <a:t>Dates</a:t>
                      </a:r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Heure</a:t>
                      </a:r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 smtClean="0"/>
                        <a:t>Phénomènes</a:t>
                      </a:r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269459">
                <a:tc>
                  <a:txBody>
                    <a:bodyPr/>
                    <a:lstStyle/>
                    <a:p>
                      <a:r>
                        <a:rPr lang="fr-FR" sz="1200" dirty="0"/>
                        <a:t>03/11/2021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20:46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Rapprochement entre la Lune et Mercure (</a:t>
                      </a:r>
                      <a:r>
                        <a:rPr lang="fr-FR" sz="1200" dirty="0" err="1"/>
                        <a:t>dist</a:t>
                      </a:r>
                      <a:r>
                        <a:rPr lang="fr-FR" sz="1200" dirty="0"/>
                        <a:t>. </a:t>
                      </a:r>
                      <a:r>
                        <a:rPr lang="fr-FR" sz="1200" dirty="0" err="1"/>
                        <a:t>topocentrique</a:t>
                      </a:r>
                      <a:r>
                        <a:rPr lang="fr-FR" sz="1200" dirty="0"/>
                        <a:t> centre à centre = 0,3°)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220973">
                <a:tc>
                  <a:txBody>
                    <a:bodyPr/>
                    <a:lstStyle/>
                    <a:p>
                      <a:r>
                        <a:rPr lang="fr-FR" sz="1200" dirty="0"/>
                        <a:t>04/11/2021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22:15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NOUVELLE LUNE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182455">
                <a:tc>
                  <a:txBody>
                    <a:bodyPr/>
                    <a:lstStyle/>
                    <a:p>
                      <a:r>
                        <a:rPr lang="fr-FR" sz="1200" dirty="0"/>
                        <a:t>05/11/2021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00:57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OPPOSITION de Uranus avec le Soleil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182455">
                <a:tc>
                  <a:txBody>
                    <a:bodyPr/>
                    <a:lstStyle/>
                    <a:p>
                      <a:r>
                        <a:rPr lang="fr-FR" sz="1200" dirty="0"/>
                        <a:t>05/11/2021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/>
                        <a:t>23:23</a:t>
                      </a:r>
                      <a:endParaRPr lang="fr-FR" sz="120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Lune au périgée (distance </a:t>
                      </a:r>
                      <a:r>
                        <a:rPr lang="fr-FR" sz="1200" dirty="0" err="1"/>
                        <a:t>géoc</a:t>
                      </a:r>
                      <a:r>
                        <a:rPr lang="fr-FR" sz="1200" dirty="0"/>
                        <a:t>. = 358843 km)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269459">
                <a:tc>
                  <a:txBody>
                    <a:bodyPr/>
                    <a:lstStyle/>
                    <a:p>
                      <a:r>
                        <a:rPr lang="fr-FR" sz="1200" b="1" dirty="0" smtClean="0">
                          <a:solidFill>
                            <a:srgbClr val="66FFFF"/>
                          </a:solidFill>
                        </a:rPr>
                        <a:t>08/11/2021</a:t>
                      </a:r>
                      <a:endParaRPr lang="fr-FR" sz="1200" b="1" dirty="0">
                        <a:solidFill>
                          <a:srgbClr val="66FFFF"/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05:54</a:t>
                      </a: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Rapprochement entre la Lune et Vénus (</a:t>
                      </a:r>
                      <a:r>
                        <a:rPr lang="fr-FR" sz="1200" b="1" dirty="0" err="1">
                          <a:solidFill>
                            <a:srgbClr val="66FFFF"/>
                          </a:solidFill>
                        </a:rPr>
                        <a:t>dist</a:t>
                      </a:r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. </a:t>
                      </a:r>
                      <a:r>
                        <a:rPr lang="fr-FR" sz="1200" b="1" dirty="0" err="1">
                          <a:solidFill>
                            <a:srgbClr val="66FFFF"/>
                          </a:solidFill>
                        </a:rPr>
                        <a:t>topocentrique</a:t>
                      </a:r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 centre à centre = 0,7°) </a:t>
                      </a:r>
                    </a:p>
                  </a:txBody>
                  <a:tcPr marL="6021" marR="6021" marT="3010" marB="3010" anchor="ctr"/>
                </a:tc>
              </a:tr>
              <a:tr h="269459">
                <a:tc>
                  <a:txBody>
                    <a:bodyPr/>
                    <a:lstStyle/>
                    <a:p>
                      <a:r>
                        <a:rPr lang="fr-FR" sz="1200" b="1" dirty="0" smtClean="0">
                          <a:solidFill>
                            <a:srgbClr val="66FFFF"/>
                          </a:solidFill>
                        </a:rPr>
                        <a:t>10/11/2021</a:t>
                      </a:r>
                      <a:endParaRPr lang="fr-FR" sz="1200" b="1" dirty="0">
                        <a:solidFill>
                          <a:srgbClr val="66FFFF"/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17:58</a:t>
                      </a: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Rapprochement entre la Lune et Saturne (</a:t>
                      </a:r>
                      <a:r>
                        <a:rPr lang="fr-FR" sz="1200" b="1" dirty="0" err="1">
                          <a:solidFill>
                            <a:srgbClr val="66FFFF"/>
                          </a:solidFill>
                        </a:rPr>
                        <a:t>dist</a:t>
                      </a:r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. </a:t>
                      </a:r>
                      <a:r>
                        <a:rPr lang="fr-FR" sz="1200" b="1" dirty="0" err="1">
                          <a:solidFill>
                            <a:srgbClr val="66FFFF"/>
                          </a:solidFill>
                        </a:rPr>
                        <a:t>topocentrique</a:t>
                      </a:r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 centre à centre = 4,9°) </a:t>
                      </a:r>
                    </a:p>
                  </a:txBody>
                  <a:tcPr marL="6021" marR="6021" marT="3010" marB="3010" anchor="ctr"/>
                </a:tc>
              </a:tr>
              <a:tr h="260889"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11/11/2021</a:t>
                      </a: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13:46</a:t>
                      </a: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PREMIER QUARTIER DE LA LUNE </a:t>
                      </a:r>
                    </a:p>
                  </a:txBody>
                  <a:tcPr marL="6021" marR="6021" marT="3010" marB="3010" anchor="ctr"/>
                </a:tc>
              </a:tr>
              <a:tr h="269459">
                <a:tc>
                  <a:txBody>
                    <a:bodyPr/>
                    <a:lstStyle/>
                    <a:p>
                      <a:r>
                        <a:rPr lang="fr-FR" sz="1200" b="1" dirty="0" smtClean="0">
                          <a:solidFill>
                            <a:srgbClr val="66FFFF"/>
                          </a:solidFill>
                        </a:rPr>
                        <a:t>11/11/2021</a:t>
                      </a:r>
                      <a:endParaRPr lang="fr-FR" sz="1200" b="1" dirty="0">
                        <a:solidFill>
                          <a:srgbClr val="66FFFF"/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>
                          <a:solidFill>
                            <a:srgbClr val="66FFFF"/>
                          </a:solidFill>
                        </a:rPr>
                        <a:t>23:24</a:t>
                      </a: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Rapprochement entre la Lune et Jupiter (</a:t>
                      </a:r>
                      <a:r>
                        <a:rPr lang="fr-FR" sz="1200" b="1" dirty="0" err="1">
                          <a:solidFill>
                            <a:srgbClr val="66FFFF"/>
                          </a:solidFill>
                        </a:rPr>
                        <a:t>dist</a:t>
                      </a:r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. </a:t>
                      </a:r>
                      <a:r>
                        <a:rPr lang="fr-FR" sz="1200" b="1" dirty="0" err="1">
                          <a:solidFill>
                            <a:srgbClr val="66FFFF"/>
                          </a:solidFill>
                        </a:rPr>
                        <a:t>topocentrique</a:t>
                      </a:r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 centre à centre = 4,7°) </a:t>
                      </a:r>
                    </a:p>
                  </a:txBody>
                  <a:tcPr marL="6021" marR="6021" marT="3010" marB="3010" anchor="ctr"/>
                </a:tc>
              </a:tr>
              <a:tr h="269459">
                <a:tc>
                  <a:txBody>
                    <a:bodyPr/>
                    <a:lstStyle/>
                    <a:p>
                      <a:r>
                        <a:rPr lang="fr-FR" sz="1200" dirty="0"/>
                        <a:t>12/11/2021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07:05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Pluie d'étoiles filantes : Taurides N. (5 météores/heure au zénith; durée = 51,0 jours)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269459">
                <a:tc>
                  <a:txBody>
                    <a:bodyPr/>
                    <a:lstStyle/>
                    <a:p>
                      <a:r>
                        <a:rPr lang="fr-FR" sz="1200" dirty="0"/>
                        <a:t>14/11/2021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/>
                        <a:t>01:20</a:t>
                      </a:r>
                      <a:endParaRPr lang="fr-FR" sz="120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Rapprochement entre la Lune et Neptune (</a:t>
                      </a:r>
                      <a:r>
                        <a:rPr lang="fr-FR" sz="1200" dirty="0" err="1"/>
                        <a:t>dist</a:t>
                      </a:r>
                      <a:r>
                        <a:rPr lang="fr-FR" sz="1200" dirty="0"/>
                        <a:t>. </a:t>
                      </a:r>
                      <a:r>
                        <a:rPr lang="fr-FR" sz="1200" dirty="0" err="1"/>
                        <a:t>topocentrique</a:t>
                      </a:r>
                      <a:r>
                        <a:rPr lang="fr-FR" sz="1200" dirty="0"/>
                        <a:t> centre à centre = 4,3°)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269459">
                <a:tc>
                  <a:txBody>
                    <a:bodyPr/>
                    <a:lstStyle/>
                    <a:p>
                      <a:r>
                        <a:rPr lang="fr-FR" sz="1200" dirty="0"/>
                        <a:t>17/11/2021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/>
                        <a:t>12:43</a:t>
                      </a:r>
                      <a:endParaRPr lang="fr-FR" sz="120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Pluie d'étoiles filantes : </a:t>
                      </a:r>
                      <a:r>
                        <a:rPr lang="fr-FR" sz="1200" dirty="0" err="1"/>
                        <a:t>Léonides</a:t>
                      </a:r>
                      <a:r>
                        <a:rPr lang="fr-FR" sz="1200" dirty="0"/>
                        <a:t> (15 météores/heure au zénith; durée = 24,0 jours)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321462">
                <a:tc>
                  <a:txBody>
                    <a:bodyPr/>
                    <a:lstStyle/>
                    <a:p>
                      <a:r>
                        <a:rPr lang="fr-FR" sz="1200" dirty="0"/>
                        <a:t>18/11/2021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/>
                        <a:t>05:22</a:t>
                      </a:r>
                      <a:endParaRPr lang="fr-FR" sz="120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Rapprochement entre la Lune et Uranus (</a:t>
                      </a:r>
                      <a:r>
                        <a:rPr lang="fr-FR" sz="1200" dirty="0" err="1"/>
                        <a:t>dist</a:t>
                      </a:r>
                      <a:r>
                        <a:rPr lang="fr-FR" sz="1200" dirty="0"/>
                        <a:t>. </a:t>
                      </a:r>
                      <a:r>
                        <a:rPr lang="fr-FR" sz="1200" dirty="0" err="1"/>
                        <a:t>topocentrique</a:t>
                      </a:r>
                      <a:r>
                        <a:rPr lang="fr-FR" sz="1200" dirty="0"/>
                        <a:t> centre à centre = 1,7°)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182455">
                <a:tc>
                  <a:txBody>
                    <a:bodyPr/>
                    <a:lstStyle/>
                    <a:p>
                      <a:r>
                        <a:rPr lang="fr-FR" sz="1200" b="1" dirty="0" smtClean="0">
                          <a:solidFill>
                            <a:srgbClr val="66FFFF"/>
                          </a:solidFill>
                        </a:rPr>
                        <a:t>19/11/2021</a:t>
                      </a:r>
                      <a:endParaRPr lang="fr-FR" sz="1200" b="1" dirty="0">
                        <a:solidFill>
                          <a:srgbClr val="66FFFF"/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09:58</a:t>
                      </a: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>
                          <a:solidFill>
                            <a:srgbClr val="66FFFF"/>
                          </a:solidFill>
                        </a:rPr>
                        <a:t>PLEINE LUNE (éclipse partielle de Lune en partie visible à Paris) </a:t>
                      </a:r>
                    </a:p>
                  </a:txBody>
                  <a:tcPr marL="6021" marR="6021" marT="3010" marB="3010" anchor="ctr"/>
                </a:tc>
              </a:tr>
              <a:tr h="182455">
                <a:tc>
                  <a:txBody>
                    <a:bodyPr/>
                    <a:lstStyle/>
                    <a:p>
                      <a:r>
                        <a:rPr lang="fr-FR" sz="1200" dirty="0"/>
                        <a:t>21/11/2021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/>
                        <a:t>03:14</a:t>
                      </a:r>
                      <a:endParaRPr lang="fr-FR" sz="120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Lune à l'apogée (distance </a:t>
                      </a:r>
                      <a:r>
                        <a:rPr lang="fr-FR" sz="1200" dirty="0" err="1"/>
                        <a:t>géoc</a:t>
                      </a:r>
                      <a:r>
                        <a:rPr lang="fr-FR" sz="1200" dirty="0"/>
                        <a:t>. = 406279 km)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270035">
                <a:tc>
                  <a:txBody>
                    <a:bodyPr/>
                    <a:lstStyle/>
                    <a:p>
                      <a:r>
                        <a:rPr lang="fr-FR" sz="1200" dirty="0"/>
                        <a:t>21/11/2021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/>
                        <a:t>13:16</a:t>
                      </a:r>
                      <a:endParaRPr lang="fr-FR" sz="120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Pluie d'étoiles filantes : Alpha </a:t>
                      </a:r>
                      <a:r>
                        <a:rPr lang="fr-FR" sz="1200" dirty="0" err="1"/>
                        <a:t>Monocérotides</a:t>
                      </a:r>
                      <a:r>
                        <a:rPr lang="fr-FR" sz="1200" dirty="0"/>
                        <a:t> (durée = 10,0 jours)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182455">
                <a:tc>
                  <a:txBody>
                    <a:bodyPr/>
                    <a:lstStyle/>
                    <a:p>
                      <a:r>
                        <a:rPr lang="fr-FR" sz="1200" dirty="0"/>
                        <a:t>27/11/2021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13:28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DERNIER QUARTIER DE LA LUNE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269459">
                <a:tc>
                  <a:txBody>
                    <a:bodyPr/>
                    <a:lstStyle/>
                    <a:p>
                      <a:r>
                        <a:rPr lang="fr-FR" sz="1200" dirty="0"/>
                        <a:t>29/11/2021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/>
                        <a:t>05:38</a:t>
                      </a:r>
                      <a:endParaRPr lang="fr-FR" sz="120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CONJONCTION SUPÉRIEURE de Mercure avec le Soleil (</a:t>
                      </a:r>
                      <a:r>
                        <a:rPr lang="fr-FR" sz="1200" dirty="0" err="1"/>
                        <a:t>dist</a:t>
                      </a:r>
                      <a:r>
                        <a:rPr lang="fr-FR" sz="1200" dirty="0"/>
                        <a:t>. </a:t>
                      </a:r>
                      <a:r>
                        <a:rPr lang="fr-FR" sz="1200" dirty="0" err="1"/>
                        <a:t>géoc</a:t>
                      </a:r>
                      <a:r>
                        <a:rPr lang="fr-FR" sz="1200" dirty="0"/>
                        <a:t>. centre à centre = 0,7°) </a:t>
                      </a:r>
                      <a:endParaRPr lang="fr-F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6021" marR="6021" marT="3010" marB="3010" anchor="ctr"/>
                </a:tc>
              </a:tr>
              <a:tr h="269459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 smtClean="0">
                          <a:solidFill>
                            <a:srgbClr val="66FFFF"/>
                          </a:solidFill>
                        </a:rPr>
                        <a:t>30/11/2021</a:t>
                      </a:r>
                      <a:endParaRPr lang="fr-FR" sz="1200" b="1" dirty="0">
                        <a:solidFill>
                          <a:srgbClr val="66FF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 smtClean="0">
                          <a:solidFill>
                            <a:srgbClr val="66FFFF"/>
                          </a:solidFill>
                        </a:rPr>
                        <a:t>18:00</a:t>
                      </a:r>
                      <a:endParaRPr lang="fr-FR" sz="1200" b="1" dirty="0">
                        <a:solidFill>
                          <a:srgbClr val="66FF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21" marR="6021" marT="3010" marB="3010" anchor="ctr"/>
                </a:tc>
                <a:tc>
                  <a:txBody>
                    <a:bodyPr/>
                    <a:lstStyle/>
                    <a:p>
                      <a:r>
                        <a:rPr lang="fr-FR" sz="1200" b="1" dirty="0" smtClean="0">
                          <a:solidFill>
                            <a:srgbClr val="66FFFF"/>
                          </a:solidFill>
                        </a:rPr>
                        <a:t>Alignement Jupiter, Saturne et vénus</a:t>
                      </a:r>
                      <a:endParaRPr lang="fr-FR" sz="1200" b="1" dirty="0">
                        <a:solidFill>
                          <a:srgbClr val="66FF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21" marR="6021" marT="3010" marB="3010" anchor="ctr"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755576" y="5877272"/>
            <a:ext cx="66967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 smtClean="0">
                <a:hlinkClick r:id="rId3"/>
              </a:rPr>
              <a:t>https://www.astrofiles.net/calendrier/2021/novembre</a:t>
            </a:r>
            <a:endParaRPr lang="fr-FR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6"/>
          <p:cNvSpPr txBox="1"/>
          <p:nvPr/>
        </p:nvSpPr>
        <p:spPr>
          <a:xfrm>
            <a:off x="1835696" y="332656"/>
            <a:ext cx="4176464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dirty="0" smtClean="0">
                <a:solidFill>
                  <a:srgbClr val="FF9933"/>
                </a:solidFill>
                <a:latin typeface="Calibri"/>
              </a:rPr>
              <a:t>Phases lunaires</a:t>
            </a:r>
            <a:endParaRPr lang="fr-FR" sz="3200" b="0" i="0" u="none" strike="noStrike" kern="1200" cap="none" spc="0" baseline="0" dirty="0">
              <a:solidFill>
                <a:srgbClr val="FF9933"/>
              </a:solidFill>
              <a:uFillTx/>
              <a:latin typeface="Calibri"/>
            </a:endParaRPr>
          </a:p>
        </p:txBody>
      </p:sp>
      <p:pic>
        <p:nvPicPr>
          <p:cNvPr id="27662" name="Picture 14"/>
          <p:cNvPicPr>
            <a:picLocks noChangeAspect="1" noChangeArrowheads="1"/>
          </p:cNvPicPr>
          <p:nvPr/>
        </p:nvPicPr>
        <p:blipFill>
          <a:blip r:embed="rId3" cstate="print"/>
          <a:srcRect l="19105" t="21000" r="44482" b="9701"/>
          <a:stretch>
            <a:fillRect/>
          </a:stretch>
        </p:blipFill>
        <p:spPr bwMode="auto">
          <a:xfrm>
            <a:off x="1907704" y="1340768"/>
            <a:ext cx="3744416" cy="4008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043608" y="5733256"/>
            <a:ext cx="66967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 smtClean="0">
                <a:hlinkClick r:id="rId4"/>
              </a:rPr>
              <a:t>https://www.astrofiles.net/calendrier/2021/novembre</a:t>
            </a:r>
            <a:endParaRPr lang="fr-FR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6"/>
          <p:cNvSpPr txBox="1"/>
          <p:nvPr/>
        </p:nvSpPr>
        <p:spPr>
          <a:xfrm>
            <a:off x="1043608" y="260648"/>
            <a:ext cx="6624736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 smtClean="0">
                <a:solidFill>
                  <a:srgbClr val="FF9933"/>
                </a:solidFill>
                <a:uFillTx/>
                <a:latin typeface="Calibri"/>
              </a:rPr>
              <a:t>Constellation d’Orion</a:t>
            </a:r>
            <a:endParaRPr lang="fr-FR" sz="3200" b="0" i="0" u="none" strike="noStrike" kern="1200" cap="none" spc="0" baseline="0" dirty="0">
              <a:solidFill>
                <a:srgbClr val="FF9933"/>
              </a:solidFill>
              <a:uFillTx/>
              <a:latin typeface="Calibri"/>
            </a:endParaRPr>
          </a:p>
        </p:txBody>
      </p:sp>
      <p:sp>
        <p:nvSpPr>
          <p:cNvPr id="5" name="ZoneTexte 6"/>
          <p:cNvSpPr txBox="1"/>
          <p:nvPr/>
        </p:nvSpPr>
        <p:spPr>
          <a:xfrm>
            <a:off x="899592" y="5157192"/>
            <a:ext cx="6624736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600" b="0" i="0" u="none" strike="noStrike" kern="1200" cap="none" spc="0" baseline="0" dirty="0" smtClean="0">
                <a:solidFill>
                  <a:srgbClr val="FF9933"/>
                </a:solidFill>
                <a:uFillTx/>
                <a:latin typeface="Calibri"/>
              </a:rPr>
              <a:t>1 </a:t>
            </a:r>
            <a:r>
              <a:rPr lang="fr-FR" sz="1600" dirty="0" smtClean="0">
                <a:solidFill>
                  <a:srgbClr val="FF9933"/>
                </a:solidFill>
              </a:rPr>
              <a:t>er novembre : à partir de minuit 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600" dirty="0" smtClean="0">
                <a:solidFill>
                  <a:srgbClr val="FF9933"/>
                </a:solidFill>
              </a:rPr>
              <a:t>30 novembre : à partir de 21h30 </a:t>
            </a:r>
            <a:endParaRPr lang="fr-FR" sz="1600" b="0" i="0" u="none" strike="noStrike" kern="1200" cap="none" spc="0" baseline="0" dirty="0">
              <a:solidFill>
                <a:srgbClr val="FF9933"/>
              </a:solidFill>
              <a:uFillTx/>
              <a:latin typeface="Calibri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 l="2362" t="6300" r="6092" b="9051"/>
          <a:stretch>
            <a:fillRect/>
          </a:stretch>
        </p:blipFill>
        <p:spPr bwMode="auto">
          <a:xfrm>
            <a:off x="827584" y="980728"/>
            <a:ext cx="7704856" cy="4007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6546</TotalTime>
  <Words>564</Words>
  <Application>Microsoft Office PowerPoint</Application>
  <PresentationFormat>Affichage à l'écran (4:3)</PresentationFormat>
  <Paragraphs>255</Paragraphs>
  <Slides>5</Slides>
  <Notes>5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Ephémérides  novembre 2021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Galerie photos SAR - Nightscape</dc:title>
  <dc:creator>PC-Yvan</dc:creator>
  <cp:lastModifiedBy>PC-Yvan</cp:lastModifiedBy>
  <cp:revision>221</cp:revision>
  <dcterms:created xsi:type="dcterms:W3CDTF">2020-10-13T09:19:01Z</dcterms:created>
  <dcterms:modified xsi:type="dcterms:W3CDTF">2021-10-21T19:43:44Z</dcterms:modified>
</cp:coreProperties>
</file>